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407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00" r:id="rId16"/>
    <p:sldId id="4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1736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0"/>
    <p:restoredTop sz="96327"/>
  </p:normalViewPr>
  <p:slideViewPr>
    <p:cSldViewPr snapToGrid="0" snapToObjects="1" showGuides="1">
      <p:cViewPr varScale="1">
        <p:scale>
          <a:sx n="123" d="100"/>
          <a:sy n="123" d="100"/>
        </p:scale>
        <p:origin x="1056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2B820-8FEC-8B41-9D64-275BC107CDF1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6DFF2-CBDF-2541-9EDF-B9E942F17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7FF8F-F49A-234B-9AC5-78B92D1B90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70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1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8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6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4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6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7FF8F-F49A-234B-9AC5-78B92D1B90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5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5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9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9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7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7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888 atoms in 2x2x1 MWW slab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considerations of lignin solvolysis are temperature, residence time, solvent density, solid loading, hydrogen source, catalyst, and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57269-BEFA-C444-B06B-3D0A8186F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0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11B9-B0D8-2D40-A8BC-B04B7996A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04DD-F02C-924A-9471-A67DF0C75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66626-853D-3140-987F-B443D511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1077-8C99-3D4E-8F81-C26B4A0B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3DAD1-A18E-004F-B72A-B1FA83D5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DB53-8B23-404F-994C-D887FBFF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1F073-906B-1043-B33A-4536963D9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DEE0-00F9-0B45-9B30-F3D27E93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9B21-1960-7340-AF48-B4E19EC6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B2E59-1E04-AC4C-BE9D-8B8593A9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3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32281-F085-6148-BEA1-4748BEAAA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E6666-12B0-144C-9EBA-82F3AD5DC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206D0-0426-2148-921D-63CB899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AA72-B558-C745-96FB-3432C284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CD071-ECD1-4248-93CD-B4615E12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1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D012-BCC6-9340-995E-2F1876CD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E93F-B73B-8C47-A4A6-7E3F5E2C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9CDE9-603F-D647-A62F-405A98C7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C08B7-5235-3D4B-9DAA-6E15E5E2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E3F8-EC30-F949-B59F-7F1EF5A7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49A0-A67E-3D47-ADD2-E6DF56D8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964F6-D0DB-CD4D-9CF5-04F69887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3ED25-8B45-1F4D-BF42-FD122405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8E61F-4381-5D44-9D31-A75F2C42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C11C-999C-2447-8BC5-70FCFFD0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7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EA4F-6426-5540-A6CF-0C4D99E1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8D6C-72F4-E844-9F6F-6DC96DDC2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32290-27DF-D149-B6A3-0C5C803F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61EF6-F650-F44D-A83A-BF265602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2CB00-6AAD-BB40-8903-B86B9A45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AB263-0628-CD4D-9C82-C5001CC4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878F-2A79-3A41-9325-B5130A5E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B88E3-7B9C-7045-992D-9693C3C9F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9D07F-35F3-6E47-99C6-AB9590593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7DD17-FDFE-7C4E-AB94-6713FD930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EB2CF-2A45-C247-97C7-8C5019A3F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38C5C-BAC0-C74D-AC8F-8A38A54D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67DF8-E4BA-9A4A-B339-30403772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468BE-61B9-9741-92A3-C19A2A8A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7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964F-1751-4D44-9947-DB2AA9C0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3ADC8-C0C7-1341-985B-4EB7FADF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4DC8C-793A-084A-B771-878A289E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BF727-9A34-BE44-A235-AB9D8288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EF1D1-2ACE-2A41-B076-2B11C2A7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5FFAC-5D76-A246-B65C-89EA7FD9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99A32-5137-D04C-803C-5ECC73AF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5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B3CC-E5CC-7948-904A-636C614A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0EB40-6251-1C44-8088-2E3C72A2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8CD0E-E01F-9340-A9F6-EAED02F07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088AD-0D6E-934D-9876-1BAE6BF0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D575D-76B4-6C48-A233-CB0A9BBBC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9C162-1FDB-994C-9C37-94AB4EF3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6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BBFB-0F07-B540-8A7A-8A111526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30E95-4F23-0A42-BFB0-3C52CF8B4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DA57-36E1-7546-9080-D66C57DAD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982DE-54CD-EC42-954C-0B808723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C2B82-1826-7048-941A-543D3C56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B94EA-EFF0-4D41-93B1-76621C96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10C6F-F890-454F-A811-1D1CC88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252E0-2B88-D64A-87E4-36BA9427E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76402-F2BD-D347-917C-05D2C09C4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36E4F-1D19-0F40-817E-B902A93ABA0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AC2-17C7-E241-9F8F-EFBC7FFAB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F16B-8761-3049-9E97-756CF9AC7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2C112-A967-044A-8F35-3755B5BE0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468" y="963489"/>
            <a:ext cx="1155221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DFT for Catalysis Summer School</a:t>
            </a: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 IO and Timing for Small Systems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r>
              <a:rPr lang="en-US" sz="3200" u="sng" dirty="0">
                <a:solidFill>
                  <a:schemeClr val="accent6">
                    <a:lumMod val="50000"/>
                  </a:schemeClr>
                </a:solidFill>
                <a:latin typeface="Arial"/>
                <a:ea typeface="Times New Roman" charset="0"/>
                <a:cs typeface="Arial"/>
              </a:rPr>
              <a:t>Woodrow N. Wilson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/>
                <a:ea typeface="Times New Roman" charset="0"/>
                <a:cs typeface="Arial"/>
              </a:rPr>
              <a:t>, Neeraj Rai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185" y="3810610"/>
            <a:ext cx="10261295" cy="184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baseline="30000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endParaRPr lang="en-US" sz="2400" b="1" baseline="30000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Dave C. </a:t>
            </a:r>
            <a:r>
              <a:rPr lang="en-US" sz="24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Swalm</a:t>
            </a:r>
            <a:r>
              <a:rPr 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School of Chemical Engineering and Center for Advanced Vehicular Systems, Mississippi State University, USA</a:t>
            </a:r>
          </a:p>
          <a:p>
            <a:endParaRPr lang="en-US" sz="2400" b="1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468" y="6233037"/>
            <a:ext cx="11655440" cy="36933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June 3</a:t>
            </a:r>
            <a:r>
              <a:rPr lang="en-US" b="1" baseline="30000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rd</a:t>
            </a:r>
            <a:r>
              <a:rPr lang="en-US" b="1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 , 2022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6152" y="237696"/>
            <a:ext cx="11854835" cy="610186"/>
            <a:chOff x="86153" y="237696"/>
            <a:chExt cx="8509580" cy="610186"/>
          </a:xfrm>
        </p:grpSpPr>
        <p:pic>
          <p:nvPicPr>
            <p:cNvPr id="14" name="Picture 13" descr="HORIZ_BCoE_Maroon_Whi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3" y="237696"/>
              <a:ext cx="1654178" cy="5669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2375" y="242565"/>
              <a:ext cx="1073358" cy="605317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 flipV="1">
            <a:off x="424" y="908079"/>
            <a:ext cx="12192000" cy="55410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764D72-F2CE-A56D-CCEB-AAF9451C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18" y="995533"/>
            <a:ext cx="3568204" cy="571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A9D87-392E-B094-95CB-236C7A88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232" y="1716528"/>
            <a:ext cx="3930285" cy="37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A63850-DCD9-2DA4-D71D-24E452A0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" y="1181227"/>
            <a:ext cx="5556761" cy="511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6C031-65B8-75DA-3FC2-0C71F9DE1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76" y="1988394"/>
            <a:ext cx="6223696" cy="3505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03161-EBD6-3D02-7BD1-8F9C8D796DB2}"/>
              </a:ext>
            </a:extLst>
          </p:cNvPr>
          <p:cNvSpPr txBox="1"/>
          <p:nvPr/>
        </p:nvSpPr>
        <p:spPr>
          <a:xfrm>
            <a:off x="8096596" y="5793971"/>
            <a:ext cx="3050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Hartree = 2 Ry</a:t>
            </a:r>
          </a:p>
          <a:p>
            <a:r>
              <a:rPr lang="en-US" dirty="0"/>
              <a:t>	  = 627.5 kcal / mol</a:t>
            </a:r>
          </a:p>
          <a:p>
            <a:r>
              <a:rPr lang="en-US" dirty="0"/>
              <a:t>	  = 27.2114 eV</a:t>
            </a:r>
          </a:p>
        </p:txBody>
      </p:sp>
    </p:spTree>
    <p:extLst>
      <p:ext uri="{BB962C8B-B14F-4D97-AF65-F5344CB8AC3E}">
        <p14:creationId xmlns:p14="http://schemas.microsoft.com/office/powerpoint/2010/main" val="427672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A63850-DCD9-2DA4-D71D-24E452A0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" y="1181227"/>
            <a:ext cx="5556761" cy="511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6C031-65B8-75DA-3FC2-0C71F9DE1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76" y="1988394"/>
            <a:ext cx="6223696" cy="35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370EB-B316-0528-264F-35C5A6737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24"/>
          <a:stretch/>
        </p:blipFill>
        <p:spPr>
          <a:xfrm>
            <a:off x="639861" y="1505488"/>
            <a:ext cx="4189833" cy="360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16D0C-7820-D8DB-7096-CB89C445B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380" y="1438986"/>
            <a:ext cx="5633287" cy="4145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67152-D80B-4447-5A08-EE32DC3FEFAF}"/>
              </a:ext>
            </a:extLst>
          </p:cNvPr>
          <p:cNvSpPr txBox="1"/>
          <p:nvPr/>
        </p:nvSpPr>
        <p:spPr>
          <a:xfrm>
            <a:off x="315884" y="5406781"/>
            <a:ext cx="526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 nice trick to check this at the command line:</a:t>
            </a:r>
          </a:p>
          <a:p>
            <a:r>
              <a:rPr lang="en-US" dirty="0"/>
              <a:t>$ grep –a12 “Convergence check” cp2k.out</a:t>
            </a:r>
          </a:p>
        </p:txBody>
      </p:sp>
    </p:spTree>
    <p:extLst>
      <p:ext uri="{BB962C8B-B14F-4D97-AF65-F5344CB8AC3E}">
        <p14:creationId xmlns:p14="http://schemas.microsoft.com/office/powerpoint/2010/main" val="32314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Bulk Pt Single Point Energy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F86EC-B1C2-5FAE-EB59-0D22880D9CDE}"/>
              </a:ext>
            </a:extLst>
          </p:cNvPr>
          <p:cNvSpPr txBox="1"/>
          <p:nvPr/>
        </p:nvSpPr>
        <p:spPr>
          <a:xfrm>
            <a:off x="404553" y="1216761"/>
            <a:ext cx="5288627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DFT</a:t>
            </a:r>
          </a:p>
          <a:p>
            <a:r>
              <a:rPr lang="en-US" i="1" dirty="0"/>
              <a:t>XC Functional: </a:t>
            </a:r>
            <a:r>
              <a:rPr lang="en-US" dirty="0"/>
              <a:t>PBE</a:t>
            </a:r>
            <a:endParaRPr lang="en-US" i="1" dirty="0"/>
          </a:p>
          <a:p>
            <a:r>
              <a:rPr lang="en-US" i="1" dirty="0"/>
              <a:t>Basis Set: </a:t>
            </a:r>
            <a:r>
              <a:rPr lang="en-US" dirty="0"/>
              <a:t>DZVP-MOLOPT-SR</a:t>
            </a:r>
          </a:p>
          <a:p>
            <a:r>
              <a:rPr lang="en-US" i="1" dirty="0"/>
              <a:t>PW Cutoff: </a:t>
            </a:r>
            <a:r>
              <a:rPr lang="en-US" dirty="0"/>
              <a:t>450 Ry</a:t>
            </a:r>
          </a:p>
          <a:p>
            <a:r>
              <a:rPr lang="en-US" dirty="0"/>
              <a:t>Pseudopotential: GTH</a:t>
            </a:r>
          </a:p>
          <a:p>
            <a:r>
              <a:rPr lang="en-US" dirty="0"/>
              <a:t>S</a:t>
            </a:r>
            <a:r>
              <a:rPr lang="en-US" i="1" dirty="0"/>
              <a:t>CF Convergence: </a:t>
            </a:r>
            <a:r>
              <a:rPr lang="en-US" dirty="0"/>
              <a:t>10</a:t>
            </a:r>
            <a:r>
              <a:rPr lang="en-US" baseline="30000" dirty="0"/>
              <a:t>-5</a:t>
            </a:r>
          </a:p>
          <a:p>
            <a:r>
              <a:rPr lang="en-US" i="1" dirty="0"/>
              <a:t>K-Points: </a:t>
            </a:r>
            <a:r>
              <a:rPr lang="en-US" dirty="0"/>
              <a:t>1x1x1 M.P.</a:t>
            </a:r>
          </a:p>
          <a:p>
            <a:r>
              <a:rPr lang="en-US" i="1" dirty="0"/>
              <a:t>Spin: </a:t>
            </a:r>
            <a:r>
              <a:rPr lang="en-US" dirty="0"/>
              <a:t>Unrestricted</a:t>
            </a:r>
          </a:p>
          <a:p>
            <a:endParaRPr lang="en-US" dirty="0"/>
          </a:p>
          <a:p>
            <a:r>
              <a:rPr lang="en-US" b="1" u="sng" dirty="0"/>
              <a:t>System</a:t>
            </a:r>
          </a:p>
          <a:p>
            <a:r>
              <a:rPr lang="en-US" dirty="0"/>
              <a:t>Bulk FCC Pt</a:t>
            </a:r>
          </a:p>
          <a:p>
            <a:r>
              <a:rPr lang="en-US" dirty="0">
                <a:sym typeface="Wingdings" pitchFamily="2" charset="2"/>
              </a:rPr>
              <a:t>3 x 3 x 3 Supercell</a:t>
            </a:r>
          </a:p>
          <a:p>
            <a:endParaRPr lang="en-US" dirty="0"/>
          </a:p>
          <a:p>
            <a:r>
              <a:rPr lang="en-US" b="1" u="sng" dirty="0"/>
              <a:t>Computer</a:t>
            </a:r>
          </a:p>
          <a:p>
            <a:r>
              <a:rPr lang="en-US" dirty="0"/>
              <a:t>Orion: 120 Tasks</a:t>
            </a:r>
          </a:p>
          <a:p>
            <a:r>
              <a:rPr lang="en-US" i="1" dirty="0"/>
              <a:t>Processor: </a:t>
            </a:r>
            <a:r>
              <a:rPr lang="en-US" dirty="0"/>
              <a:t>Dual 2.4 GHz 20-Core Intel Xeon Gold</a:t>
            </a:r>
          </a:p>
          <a:p>
            <a:r>
              <a:rPr lang="en-US" i="1" dirty="0"/>
              <a:t>Time: </a:t>
            </a:r>
            <a:r>
              <a:rPr lang="en-US" dirty="0"/>
              <a:t>2.8 seconds / SCF Iteration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2C8F0-013F-A202-507B-30E3C2043F7D}"/>
              </a:ext>
            </a:extLst>
          </p:cNvPr>
          <p:cNvSpPr txBox="1"/>
          <p:nvPr/>
        </p:nvSpPr>
        <p:spPr>
          <a:xfrm>
            <a:off x="6226233" y="1216760"/>
            <a:ext cx="5288627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DFT</a:t>
            </a:r>
          </a:p>
          <a:p>
            <a:r>
              <a:rPr lang="en-US" i="1" dirty="0"/>
              <a:t>XC Functional: </a:t>
            </a:r>
            <a:r>
              <a:rPr lang="en-US" dirty="0"/>
              <a:t>PBE</a:t>
            </a:r>
            <a:endParaRPr lang="en-US" i="1" dirty="0"/>
          </a:p>
          <a:p>
            <a:r>
              <a:rPr lang="en-US" i="1" dirty="0"/>
              <a:t>Basis Set: </a:t>
            </a:r>
            <a:r>
              <a:rPr lang="en-US" dirty="0"/>
              <a:t>DZVP-MOLOPT-SR</a:t>
            </a:r>
          </a:p>
          <a:p>
            <a:r>
              <a:rPr lang="en-US" i="1" dirty="0"/>
              <a:t>PW Cutoff: </a:t>
            </a:r>
            <a:r>
              <a:rPr lang="en-US" dirty="0"/>
              <a:t>450 Ry</a:t>
            </a:r>
          </a:p>
          <a:p>
            <a:r>
              <a:rPr lang="en-US" dirty="0"/>
              <a:t>Pseudopotential: GTH</a:t>
            </a:r>
          </a:p>
          <a:p>
            <a:r>
              <a:rPr lang="en-US" dirty="0"/>
              <a:t>S</a:t>
            </a:r>
            <a:r>
              <a:rPr lang="en-US" i="1" dirty="0"/>
              <a:t>CF Convergence: </a:t>
            </a:r>
            <a:r>
              <a:rPr lang="en-US" dirty="0"/>
              <a:t>10</a:t>
            </a:r>
            <a:r>
              <a:rPr lang="en-US" baseline="30000" dirty="0"/>
              <a:t>-5</a:t>
            </a:r>
          </a:p>
          <a:p>
            <a:r>
              <a:rPr lang="en-US" i="1" dirty="0" err="1"/>
              <a:t>Oribital</a:t>
            </a:r>
            <a:r>
              <a:rPr lang="en-US" i="1" dirty="0"/>
              <a:t> Transform: DIIS Minimizer</a:t>
            </a:r>
            <a:endParaRPr lang="en-US" dirty="0"/>
          </a:p>
          <a:p>
            <a:r>
              <a:rPr lang="en-US" i="1" dirty="0"/>
              <a:t>Spin: </a:t>
            </a:r>
            <a:r>
              <a:rPr lang="en-US" dirty="0"/>
              <a:t>Unrestricted</a:t>
            </a:r>
          </a:p>
          <a:p>
            <a:endParaRPr lang="en-US" dirty="0"/>
          </a:p>
          <a:p>
            <a:r>
              <a:rPr lang="en-US" b="1" u="sng" dirty="0"/>
              <a:t>System</a:t>
            </a:r>
          </a:p>
          <a:p>
            <a:r>
              <a:rPr lang="en-US" dirty="0"/>
              <a:t>Bulk FCC Pt</a:t>
            </a:r>
          </a:p>
          <a:p>
            <a:r>
              <a:rPr lang="en-US" dirty="0">
                <a:sym typeface="Wingdings" pitchFamily="2" charset="2"/>
              </a:rPr>
              <a:t>3 x 3 x 3 Supercell</a:t>
            </a:r>
          </a:p>
          <a:p>
            <a:endParaRPr lang="en-US" dirty="0"/>
          </a:p>
          <a:p>
            <a:r>
              <a:rPr lang="en-US" b="1" u="sng" dirty="0"/>
              <a:t>Computer</a:t>
            </a:r>
          </a:p>
          <a:p>
            <a:r>
              <a:rPr lang="en-US" dirty="0"/>
              <a:t>Orion: 120 Tasks</a:t>
            </a:r>
          </a:p>
          <a:p>
            <a:r>
              <a:rPr lang="en-US" i="1" dirty="0"/>
              <a:t>Processor: </a:t>
            </a:r>
            <a:r>
              <a:rPr lang="en-US" dirty="0"/>
              <a:t>Dual 2.4 GHz 20-Core Intel Xeon Gold</a:t>
            </a:r>
          </a:p>
          <a:p>
            <a:r>
              <a:rPr lang="en-US" i="1" dirty="0"/>
              <a:t>Time: </a:t>
            </a:r>
            <a:r>
              <a:rPr lang="en-US" dirty="0"/>
              <a:t>1.4 seconds / SCF Iteration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0583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0283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Acknowledgements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6D9EB1-7310-D247-AB5A-8B8529CDC074}"/>
              </a:ext>
            </a:extLst>
          </p:cNvPr>
          <p:cNvCxnSpPr/>
          <p:nvPr/>
        </p:nvCxnSpPr>
        <p:spPr>
          <a:xfrm flipV="1">
            <a:off x="424" y="855324"/>
            <a:ext cx="12192000" cy="55410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2BFD8B-9177-FF41-A13D-8E3E57B39E5B}"/>
              </a:ext>
            </a:extLst>
          </p:cNvPr>
          <p:cNvSpPr txBox="1"/>
          <p:nvPr/>
        </p:nvSpPr>
        <p:spPr>
          <a:xfrm>
            <a:off x="0" y="931777"/>
            <a:ext cx="659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MSU Molecular Science and Engineering Laboratory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827B8-83C7-8B48-87D2-A4EF21C268DA}"/>
              </a:ext>
            </a:extLst>
          </p:cNvPr>
          <p:cNvSpPr txBox="1"/>
          <p:nvPr/>
        </p:nvSpPr>
        <p:spPr>
          <a:xfrm>
            <a:off x="0" y="4876355"/>
            <a:ext cx="3923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PI &amp; Advisor</a:t>
            </a:r>
            <a:endParaRPr lang="en-US" b="1" i="1" u="sng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Times" pitchFamily="2" charset="0"/>
                <a:cs typeface="Arial" panose="020B0604020202020204" pitchFamily="34" charset="0"/>
              </a:rPr>
              <a:t>Dr. Neeraj Rai (MSU)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Undergraduate Researchers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Michael Lane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Quyen (Peter) Tran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 Whittington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6C46D-AA28-2548-AFF1-7083694690D0}"/>
              </a:ext>
            </a:extLst>
          </p:cNvPr>
          <p:cNvSpPr txBox="1"/>
          <p:nvPr/>
        </p:nvSpPr>
        <p:spPr>
          <a:xfrm>
            <a:off x="3340406" y="5014854"/>
            <a:ext cx="31931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Committee Members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Santanu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Kundu (MSU)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Dong Meng (MSU)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Yizhi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(MSU)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Vivek S. Bharadwaj (NREL)</a:t>
            </a:r>
          </a:p>
          <a:p>
            <a:endParaRPr lang="en-US" dirty="0"/>
          </a:p>
        </p:txBody>
      </p:sp>
      <p:pic>
        <p:nvPicPr>
          <p:cNvPr id="16" name="Picture 6" descr="CP2K - Wikipedia">
            <a:extLst>
              <a:ext uri="{FF2B5EF4-FFF2-40B4-BE49-F238E27FC236}">
                <a16:creationId xmlns:a16="http://schemas.microsoft.com/office/drawing/2014/main" id="{EE9262AA-D76F-BD4E-BA52-6314D8F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31" y="1496181"/>
            <a:ext cx="912361" cy="91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VMD &amp; NAMD on Elastic Compute Cloud (EC2) instance of Amazon Web Services  (AWS)">
            <a:extLst>
              <a:ext uri="{FF2B5EF4-FFF2-40B4-BE49-F238E27FC236}">
                <a16:creationId xmlns:a16="http://schemas.microsoft.com/office/drawing/2014/main" id="{A295A4B6-2DED-A64F-84DC-CC460486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083" y="3227675"/>
            <a:ext cx="2018176" cy="39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ython Concepts - Wikiversity">
            <a:extLst>
              <a:ext uri="{FF2B5EF4-FFF2-40B4-BE49-F238E27FC236}">
                <a16:creationId xmlns:a16="http://schemas.microsoft.com/office/drawing/2014/main" id="{E03C74A4-1F84-3649-B777-7BB347B3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19" y="2168897"/>
            <a:ext cx="638964" cy="6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7290CD-8307-304F-BCEB-156F278D5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068" y="3247191"/>
            <a:ext cx="753320" cy="741078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AC5D4C2-8F57-1D40-9C11-9D6FB01C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41" y="4546873"/>
            <a:ext cx="862077" cy="8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igh Performance Computing Collaboratory">
            <a:extLst>
              <a:ext uri="{FF2B5EF4-FFF2-40B4-BE49-F238E27FC236}">
                <a16:creationId xmlns:a16="http://schemas.microsoft.com/office/drawing/2014/main" id="{FE31EDF6-D37D-554D-AED7-21A879DA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79" y="5973778"/>
            <a:ext cx="1725375" cy="6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1EDB2561-739A-9F4D-984B-E6CC2BF6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199" y="5977139"/>
            <a:ext cx="1823801" cy="6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D72AAD-2B89-3F4B-A8AB-3576CD7F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5" t="25965" r="2323" b="27211"/>
          <a:stretch/>
        </p:blipFill>
        <p:spPr bwMode="auto">
          <a:xfrm>
            <a:off x="8739837" y="6049816"/>
            <a:ext cx="1523067" cy="5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C4502D58-2BB5-A140-9A58-13181032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11" y="4675280"/>
            <a:ext cx="3374069" cy="56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55C911-AC18-FF43-89A9-04758489D0B0}"/>
              </a:ext>
            </a:extLst>
          </p:cNvPr>
          <p:cNvSpPr txBox="1"/>
          <p:nvPr/>
        </p:nvSpPr>
        <p:spPr>
          <a:xfrm>
            <a:off x="9151320" y="4146365"/>
            <a:ext cx="110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73B7A-110C-2243-A271-7F502E819649}"/>
              </a:ext>
            </a:extLst>
          </p:cNvPr>
          <p:cNvSpPr txBox="1"/>
          <p:nvPr/>
        </p:nvSpPr>
        <p:spPr>
          <a:xfrm>
            <a:off x="7976707" y="5604446"/>
            <a:ext cx="319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Computational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005E7-0766-C749-AA6B-6F0071B25688}"/>
              </a:ext>
            </a:extLst>
          </p:cNvPr>
          <p:cNvSpPr txBox="1"/>
          <p:nvPr/>
        </p:nvSpPr>
        <p:spPr>
          <a:xfrm>
            <a:off x="9030590" y="1134667"/>
            <a:ext cx="124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E58DF-FACD-8943-B64E-BBF867B2A7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06" r="3499" b="24030"/>
          <a:stretch/>
        </p:blipFill>
        <p:spPr>
          <a:xfrm>
            <a:off x="522859" y="1356301"/>
            <a:ext cx="5362183" cy="3520054"/>
          </a:xfrm>
          <a:prstGeom prst="rect">
            <a:avLst/>
          </a:prstGeom>
          <a:ln>
            <a:solidFill>
              <a:srgbClr val="5D1102"/>
            </a:solidFill>
          </a:ln>
        </p:spPr>
      </p:pic>
      <p:pic>
        <p:nvPicPr>
          <p:cNvPr id="24" name="Picture 6" descr="VESTA – A piece of software for obtaining crystal structure and visualizing  three-dimensional data that runs on Windows, Linux, and Mac OS X platforms.  | MateriApps – A Portal Site of Materials">
            <a:extLst>
              <a:ext uri="{FF2B5EF4-FFF2-40B4-BE49-F238E27FC236}">
                <a16:creationId xmlns:a16="http://schemas.microsoft.com/office/drawing/2014/main" id="{905BCEFF-FED6-5C4D-A3C4-0CD03903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613" y="1831853"/>
            <a:ext cx="800127" cy="8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7D4F57-9736-6274-95D4-40205CB1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47" y="2580668"/>
            <a:ext cx="1066876" cy="11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7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468" y="963489"/>
            <a:ext cx="1155221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DFT for Catalysis Summer School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 IO and Timing Information for Small Systems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r>
              <a:rPr lang="en-US" sz="3200" u="sng" dirty="0">
                <a:solidFill>
                  <a:schemeClr val="accent6">
                    <a:lumMod val="50000"/>
                  </a:schemeClr>
                </a:solidFill>
                <a:latin typeface="Arial"/>
                <a:ea typeface="Times New Roman" charset="0"/>
                <a:cs typeface="Arial"/>
              </a:rPr>
              <a:t>Woodrow N. Wilson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/>
                <a:ea typeface="Times New Roman" charset="0"/>
                <a:cs typeface="Arial"/>
              </a:rPr>
              <a:t>, Neeraj Rai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185" y="3810610"/>
            <a:ext cx="10261295" cy="184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baseline="30000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/>
            <a:endParaRPr lang="en-US" sz="2400" b="1" baseline="30000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Dave C. </a:t>
            </a:r>
            <a:r>
              <a:rPr lang="en-US" sz="2400" b="1" dirty="0" err="1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Swalm</a:t>
            </a:r>
            <a:r>
              <a:rPr lang="en-US" sz="2400" b="1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 School of Chemical Engineering and Center for Advanced Vehicular Systems, Mississippi State University, USA</a:t>
            </a:r>
          </a:p>
          <a:p>
            <a:endParaRPr lang="en-US" sz="2400" b="1" dirty="0">
              <a:solidFill>
                <a:srgbClr val="00009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468" y="6233037"/>
            <a:ext cx="11655440" cy="36933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June 3</a:t>
            </a:r>
            <a:r>
              <a:rPr lang="en-US" b="1" baseline="30000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rd</a:t>
            </a:r>
            <a:r>
              <a:rPr lang="en-US" b="1" dirty="0">
                <a:solidFill>
                  <a:srgbClr val="000090"/>
                </a:solidFill>
                <a:latin typeface="Arial"/>
                <a:ea typeface="Arial" charset="0"/>
                <a:cs typeface="Arial"/>
              </a:rPr>
              <a:t> , 2022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6152" y="237696"/>
            <a:ext cx="11854835" cy="610186"/>
            <a:chOff x="86153" y="237696"/>
            <a:chExt cx="8509580" cy="610186"/>
          </a:xfrm>
        </p:grpSpPr>
        <p:pic>
          <p:nvPicPr>
            <p:cNvPr id="14" name="Picture 13" descr="HORIZ_BCoE_Maroon_Whi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3" y="237696"/>
              <a:ext cx="1654178" cy="5669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2375" y="242565"/>
              <a:ext cx="1073358" cy="605317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 flipV="1">
            <a:off x="424" y="908079"/>
            <a:ext cx="12192000" cy="55410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0191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CP2K: Open-Source Electronic Structure &amp; Molecular Dynamics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36D799-5912-046E-3121-E3D151DC2642}"/>
              </a:ext>
            </a:extLst>
          </p:cNvPr>
          <p:cNvSpPr txBox="1"/>
          <p:nvPr/>
        </p:nvSpPr>
        <p:spPr>
          <a:xfrm>
            <a:off x="694381" y="1374146"/>
            <a:ext cx="739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An ab initio molecular dynamics package for a wide variety of systems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Solid and Liquid State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Molecular and Periodic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Material and Biological Sciences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5C89E4-17B5-6E73-16B7-6AC343D3E97A}"/>
              </a:ext>
            </a:extLst>
          </p:cNvPr>
          <p:cNvSpPr txBox="1"/>
          <p:nvPr/>
        </p:nvSpPr>
        <p:spPr>
          <a:xfrm>
            <a:off x="1" y="621166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Kühne</a:t>
            </a:r>
            <a:r>
              <a:rPr lang="en-US" dirty="0"/>
              <a:t>, T. D.; et. al. CP2K: An Electronic Structure and Molecular Dynamics Software Package - Quickstep: Efficient and Accurate Electronic Structure Calculations. </a:t>
            </a:r>
            <a:r>
              <a:rPr lang="en-US" i="1" dirty="0"/>
              <a:t>J. Chem. Phys.</a:t>
            </a:r>
            <a:r>
              <a:rPr lang="en-US" dirty="0"/>
              <a:t> </a:t>
            </a:r>
            <a:r>
              <a:rPr lang="en-US" b="1" dirty="0"/>
              <a:t>2020</a:t>
            </a:r>
            <a:r>
              <a:rPr lang="en-US" dirty="0"/>
              <a:t>, </a:t>
            </a:r>
            <a:r>
              <a:rPr lang="en-US" i="1" dirty="0"/>
              <a:t>152</a:t>
            </a:r>
            <a:r>
              <a:rPr lang="en-US" dirty="0"/>
              <a:t> (19).</a:t>
            </a:r>
            <a:endParaRPr lang="en-US" dirty="0">
              <a:effectLst/>
            </a:endParaRPr>
          </a:p>
        </p:txBody>
      </p:sp>
      <p:pic>
        <p:nvPicPr>
          <p:cNvPr id="8" name="Picture 6" descr="CP2K - Wikipedia">
            <a:extLst>
              <a:ext uri="{FF2B5EF4-FFF2-40B4-BE49-F238E27FC236}">
                <a16:creationId xmlns:a16="http://schemas.microsoft.com/office/drawing/2014/main" id="{8D2A4A4D-F275-39FF-ACB5-C0099AA4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82" y="1220034"/>
            <a:ext cx="2421436" cy="242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BC205BD-371D-8695-9C70-834F28BF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724333"/>
              </p:ext>
            </p:extLst>
          </p:nvPr>
        </p:nvGraphicFramePr>
        <p:xfrm>
          <a:off x="142126" y="3873261"/>
          <a:ext cx="1190774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9249">
                  <a:extLst>
                    <a:ext uri="{9D8B030D-6E8A-4147-A177-3AD203B41FA5}">
                      <a16:colId xmlns:a16="http://schemas.microsoft.com/office/drawing/2014/main" val="2176045275"/>
                    </a:ext>
                  </a:extLst>
                </a:gridCol>
                <a:gridCol w="3969249">
                  <a:extLst>
                    <a:ext uri="{9D8B030D-6E8A-4147-A177-3AD203B41FA5}">
                      <a16:colId xmlns:a16="http://schemas.microsoft.com/office/drawing/2014/main" val="997332955"/>
                    </a:ext>
                  </a:extLst>
                </a:gridCol>
                <a:gridCol w="3969249">
                  <a:extLst>
                    <a:ext uri="{9D8B030D-6E8A-4147-A177-3AD203B41FA5}">
                      <a16:colId xmlns:a16="http://schemas.microsoft.com/office/drawing/2014/main" val="803483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Quickstep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Simulation Types 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Perks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5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Gaussian-Plane Wave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Molecular Dynamics &amp; 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8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Orbital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QM/MM with FIST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Features Added Regularly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5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Resolution-of-Identity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Geometry 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 with </a:t>
                      </a:r>
                      <a:r>
                        <a:rPr lang="en-US" dirty="0" err="1"/>
                        <a:t>Gromacs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04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Semi-Empirical Methods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Nudged Elastic Band Methods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 to 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0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0191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Gaussian Type Orbitals vs. Plane Waves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5C89E4-17B5-6E73-16B7-6AC343D3E97A}"/>
              </a:ext>
            </a:extLst>
          </p:cNvPr>
          <p:cNvSpPr txBox="1"/>
          <p:nvPr/>
        </p:nvSpPr>
        <p:spPr>
          <a:xfrm>
            <a:off x="1" y="6211669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 to CP2K (1/7) - Gaussian and Plane Waves Method (prof. </a:t>
            </a:r>
            <a:r>
              <a:rPr lang="en-US" dirty="0" err="1"/>
              <a:t>Jürg</a:t>
            </a:r>
            <a:r>
              <a:rPr lang="en-US" dirty="0"/>
              <a:t> </a:t>
            </a:r>
            <a:r>
              <a:rPr lang="en-US" dirty="0" err="1"/>
              <a:t>Hutter</a:t>
            </a:r>
            <a:r>
              <a:rPr lang="en-US" dirty="0"/>
              <a:t>)</a:t>
            </a:r>
          </a:p>
          <a:p>
            <a:r>
              <a:rPr lang="en-US" dirty="0"/>
              <a:t>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=v2vnZbhNEpw&amp;list=PLrmNhuZo9sgYJqeTWUhdhtYu3Ol988prg </a:t>
            </a:r>
            <a:endParaRPr lang="en-US" dirty="0">
              <a:effectLst/>
            </a:endParaRP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58F2718-17D4-C258-09D1-5AEA48D90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80687"/>
              </p:ext>
            </p:extLst>
          </p:nvPr>
        </p:nvGraphicFramePr>
        <p:xfrm>
          <a:off x="142124" y="1643380"/>
          <a:ext cx="11858093" cy="439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4642">
                  <a:extLst>
                    <a:ext uri="{9D8B030D-6E8A-4147-A177-3AD203B41FA5}">
                      <a16:colId xmlns:a16="http://schemas.microsoft.com/office/drawing/2014/main" val="2176045275"/>
                    </a:ext>
                  </a:extLst>
                </a:gridCol>
                <a:gridCol w="4430969">
                  <a:extLst>
                    <a:ext uri="{9D8B030D-6E8A-4147-A177-3AD203B41FA5}">
                      <a16:colId xmlns:a16="http://schemas.microsoft.com/office/drawing/2014/main" val="997332955"/>
                    </a:ext>
                  </a:extLst>
                </a:gridCol>
                <a:gridCol w="3402482">
                  <a:extLst>
                    <a:ext uri="{9D8B030D-6E8A-4147-A177-3AD203B41FA5}">
                      <a16:colId xmlns:a16="http://schemas.microsoft.com/office/drawing/2014/main" val="803483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Basis Set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55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Gaussian Type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Orbitals (GTO)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Atomic Orbital Like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Compact Functions (15 – 20 per Atom)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Analytic for most QM Operators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Fourier Transform is a Gaussian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Compact Support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Non-orthogonal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Linear Dependencies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Hard to Make and Improve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BSSE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Molecules and Solids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b="1" dirty="0"/>
                        <a:t>Electron Repulsion Integrals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18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Plane Waves</a:t>
                      </a:r>
                    </a:p>
                  </a:txBody>
                  <a:tcPr>
                    <a:solidFill>
                      <a:srgbClr val="5D17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Orthogonal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Independent of Atomic Positions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Naturally Periodic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Systematically Improvable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Complete Basis Set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Naturally Periodic</a:t>
                      </a:r>
                    </a:p>
                    <a:p>
                      <a:pPr marL="285750" indent="-285750" algn="l">
                        <a:buFont typeface="Wingdings" pitchFamily="2" charset="2"/>
                        <a:buChar char="Ø"/>
                      </a:pPr>
                      <a:r>
                        <a:rPr lang="en-US" dirty="0"/>
                        <a:t>Many Functions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562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A1C28-2E91-0B50-30A5-F55507074EAD}"/>
                  </a:ext>
                </a:extLst>
              </p:cNvPr>
              <p:cNvSpPr txBox="1"/>
              <p:nvPr/>
            </p:nvSpPr>
            <p:spPr>
              <a:xfrm>
                <a:off x="981003" y="4642347"/>
                <a:ext cx="2222788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A1C28-2E91-0B50-30A5-F5550707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03" y="4642347"/>
                <a:ext cx="2222788" cy="572273"/>
              </a:xfrm>
              <a:prstGeom prst="rect">
                <a:avLst/>
              </a:prstGeom>
              <a:blipFill>
                <a:blip r:embed="rId3"/>
                <a:stretch>
                  <a:fillRect l="-2273" t="-4348" r="-284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FD71B-5799-72DE-0E52-D99EB4D00B0F}"/>
                  </a:ext>
                </a:extLst>
              </p:cNvPr>
              <p:cNvSpPr txBox="1"/>
              <p:nvPr/>
            </p:nvSpPr>
            <p:spPr>
              <a:xfrm>
                <a:off x="287384" y="2711207"/>
                <a:ext cx="3588355" cy="1241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FD71B-5799-72DE-0E52-D99EB4D00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4" y="2711207"/>
                <a:ext cx="3588355" cy="1241750"/>
              </a:xfrm>
              <a:prstGeom prst="rect">
                <a:avLst/>
              </a:prstGeom>
              <a:blipFill>
                <a:blip r:embed="rId4"/>
                <a:stretch>
                  <a:fillRect t="-34343" r="-352" b="-10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87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0191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Quickstep and the GPW Method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CF5B84-5DEC-C7B5-34E1-25107E8BE7C3}"/>
              </a:ext>
            </a:extLst>
          </p:cNvPr>
          <p:cNvSpPr txBox="1"/>
          <p:nvPr/>
        </p:nvSpPr>
        <p:spPr>
          <a:xfrm>
            <a:off x="142126" y="994722"/>
            <a:ext cx="1190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Avoid calculation of ERI by defining the total charge density as the sum of electronic and gaussian atomic charges.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6917E4-FF56-6CA8-D667-19C05C0E03E0}"/>
                  </a:ext>
                </a:extLst>
              </p:cNvPr>
              <p:cNvSpPr txBox="1"/>
              <p:nvPr/>
            </p:nvSpPr>
            <p:spPr>
              <a:xfrm>
                <a:off x="3338418" y="1816194"/>
                <a:ext cx="5515164" cy="2475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3/2</m:t>
                          </m:r>
                        </m:sup>
                      </m:sSup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𝐶𝑜𝑢𝑙𝑜𝑚𝑏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𝑳𝑹𝑰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𝑆𝑅𝐼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𝑃𝑎𝑖𝑟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𝑆𝑒𝑙𝑓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6917E4-FF56-6CA8-D667-19C05C0E0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418" y="1816194"/>
                <a:ext cx="5515164" cy="2475037"/>
              </a:xfrm>
              <a:prstGeom prst="rect">
                <a:avLst/>
              </a:prstGeom>
              <a:blipFill>
                <a:blip r:embed="rId3"/>
                <a:stretch>
                  <a:fillRect t="-52821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EA370C-2428-D978-CB33-3EC4DA4F0FCF}"/>
                  </a:ext>
                </a:extLst>
              </p:cNvPr>
              <p:cNvSpPr txBox="1"/>
              <p:nvPr/>
            </p:nvSpPr>
            <p:spPr>
              <a:xfrm>
                <a:off x="142125" y="4662949"/>
                <a:ext cx="119077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𝑳𝑹𝑰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calculated through a plane wave expansion of the charge density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“Gaussian basis set with an auxiliary plane wave basis set"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EA370C-2428-D978-CB33-3EC4DA4F0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5" y="4662949"/>
                <a:ext cx="11907747" cy="1200329"/>
              </a:xfrm>
              <a:prstGeom prst="rect">
                <a:avLst/>
              </a:prstGeom>
              <a:blipFill>
                <a:blip r:embed="rId4"/>
                <a:stretch>
                  <a:fillRect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55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 IO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3131B7-0B7D-0608-058C-A44049338DE7}"/>
              </a:ext>
            </a:extLst>
          </p:cNvPr>
          <p:cNvSpPr txBox="1"/>
          <p:nvPr/>
        </p:nvSpPr>
        <p:spPr>
          <a:xfrm>
            <a:off x="0" y="986399"/>
            <a:ext cx="68164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Main CP2K Input File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Name and extension are arbitrary 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400" dirty="0"/>
              <a:t>cp2k.inp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400" dirty="0"/>
              <a:t>H2O.geo-opt</a:t>
            </a:r>
          </a:p>
          <a:p>
            <a:pPr lvl="2"/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Optional Inputs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Coordinate Files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b="1" dirty="0"/>
              <a:t>$CP2K_DATA_DIR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400" dirty="0"/>
              <a:t>Pseudopotentials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sz="2400" dirty="0"/>
              <a:t>Basis Sets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Can also provide in main input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Command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$ cp2k.ssmp –</a:t>
            </a:r>
            <a:r>
              <a:rPr lang="en-US" sz="2400" dirty="0" err="1"/>
              <a:t>i</a:t>
            </a:r>
            <a:r>
              <a:rPr lang="en-US" sz="2400" dirty="0"/>
              <a:t> cp2k.inp –o cp2k.out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$ </a:t>
            </a:r>
            <a:r>
              <a:rPr lang="en-US" sz="2400" dirty="0" err="1"/>
              <a:t>srun</a:t>
            </a:r>
            <a:r>
              <a:rPr lang="en-US" sz="2400" dirty="0"/>
              <a:t> cp2k.psmp –</a:t>
            </a:r>
            <a:r>
              <a:rPr lang="en-US" sz="2400" dirty="0" err="1"/>
              <a:t>i</a:t>
            </a:r>
            <a:r>
              <a:rPr lang="en-US" sz="2400" dirty="0"/>
              <a:t> cp2k.inp –o cp2k.out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4AFD7-4684-E4C6-A4D4-64CED820E524}"/>
              </a:ext>
            </a:extLst>
          </p:cNvPr>
          <p:cNvSpPr txBox="1"/>
          <p:nvPr/>
        </p:nvSpPr>
        <p:spPr>
          <a:xfrm>
            <a:off x="6816436" y="982176"/>
            <a:ext cx="549431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Typical Job Outputs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Log file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PROJECT-1.restart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PROJECT-pos-1.xyz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PROJECT-1.ener 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PROJECT-1.cell 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PROJECT-</a:t>
            </a:r>
            <a:r>
              <a:rPr lang="en-US" sz="2400" dirty="0" err="1"/>
              <a:t>RESTART.wfn</a:t>
            </a:r>
            <a:endParaRPr lang="en-US" sz="2400" dirty="0"/>
          </a:p>
          <a:p>
            <a:pPr marL="800100" lvl="1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/>
              <a:t>Many more output options can be controlled in the input file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Charge Density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 err="1"/>
              <a:t>Mulliken</a:t>
            </a:r>
            <a:r>
              <a:rPr lang="en-US" sz="2400" dirty="0"/>
              <a:t> / </a:t>
            </a:r>
            <a:r>
              <a:rPr lang="en-US" sz="2400" dirty="0" err="1"/>
              <a:t>Hirshfeld</a:t>
            </a:r>
            <a:r>
              <a:rPr lang="en-US" sz="2400" dirty="0"/>
              <a:t> Charges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400" dirty="0"/>
              <a:t>Hartree Potential</a:t>
            </a:r>
          </a:p>
        </p:txBody>
      </p:sp>
    </p:spTree>
    <p:extLst>
      <p:ext uri="{BB962C8B-B14F-4D97-AF65-F5344CB8AC3E}">
        <p14:creationId xmlns:p14="http://schemas.microsoft.com/office/powerpoint/2010/main" val="104227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 Input File Basics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D98297-3AED-1676-C186-81D67F4DA541}"/>
              </a:ext>
            </a:extLst>
          </p:cNvPr>
          <p:cNvSpPr txBox="1"/>
          <p:nvPr/>
        </p:nvSpPr>
        <p:spPr>
          <a:xfrm>
            <a:off x="130232" y="932456"/>
            <a:ext cx="55835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CP2K Input is Organized by Sections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&amp;SECTION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2"/>
                </a:solidFill>
              </a:rPr>
              <a:t>KEYWORD1</a:t>
            </a:r>
            <a:r>
              <a:rPr lang="en-US" sz="2400" dirty="0"/>
              <a:t> [units] 450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2"/>
                </a:solidFill>
              </a:rPr>
              <a:t>KEYWORD1</a:t>
            </a:r>
            <a:r>
              <a:rPr lang="en-US" sz="2400" dirty="0"/>
              <a:t> 40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2"/>
                </a:solidFill>
              </a:rPr>
              <a:t>KEYWORD2</a:t>
            </a:r>
            <a:r>
              <a:rPr lang="en-US" sz="2400" dirty="0"/>
              <a:t> .TRUE.</a:t>
            </a:r>
          </a:p>
          <a:p>
            <a:r>
              <a:rPr lang="en-US" sz="2400" dirty="0"/>
              <a:t>	…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&amp;SECTION </a:t>
            </a:r>
            <a:r>
              <a:rPr lang="en-US" sz="2400" dirty="0">
                <a:solidFill>
                  <a:srgbClr val="FF0000"/>
                </a:solidFill>
              </a:rPr>
              <a:t>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&amp;END</a:t>
            </a:r>
          </a:p>
          <a:p>
            <a:r>
              <a:rPr lang="en-US" sz="2400" dirty="0"/>
              <a:t>	…</a:t>
            </a:r>
          </a:p>
          <a:p>
            <a:r>
              <a:rPr lang="en-US" sz="2400" dirty="0">
                <a:solidFill>
                  <a:srgbClr val="00B050"/>
                </a:solidFill>
              </a:rPr>
              <a:t>&amp;END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FED5C-74AA-C5FD-121E-0C3183B36661}"/>
              </a:ext>
            </a:extLst>
          </p:cNvPr>
          <p:cNvSpPr txBox="1"/>
          <p:nvPr/>
        </p:nvSpPr>
        <p:spPr>
          <a:xfrm>
            <a:off x="5713812" y="986399"/>
            <a:ext cx="63950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CP2K Input Parsing Features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@INCLUDE </a:t>
            </a:r>
            <a:r>
              <a:rPr lang="en-US" sz="2400" dirty="0"/>
              <a:t>filename       (copy text from file)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@SET VAR </a:t>
            </a:r>
            <a:r>
              <a:rPr lang="en-US" sz="2400" dirty="0"/>
              <a:t>value                  (define variable)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$VAR                                         </a:t>
            </a:r>
            <a:r>
              <a:rPr lang="en-US" sz="2400" dirty="0"/>
              <a:t>(call variable)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@IF / @ENDIF                                     </a:t>
            </a:r>
            <a:r>
              <a:rPr lang="en-US" sz="2400" dirty="0"/>
              <a:t>(logic)</a:t>
            </a:r>
          </a:p>
          <a:p>
            <a:r>
              <a:rPr lang="en-US" sz="2400" dirty="0">
                <a:solidFill>
                  <a:srgbClr val="7030A0"/>
                </a:solidFill>
              </a:rPr>
              <a:t>! / #                                              </a:t>
            </a:r>
            <a:r>
              <a:rPr lang="en-US" sz="2400" dirty="0"/>
              <a:t>(Comments)</a:t>
            </a:r>
          </a:p>
          <a:p>
            <a:endParaRPr lang="en-US" sz="2400" dirty="0"/>
          </a:p>
          <a:p>
            <a:r>
              <a:rPr lang="en-US" sz="2400" b="1" dirty="0"/>
              <a:t>Tabs are not necessary</a:t>
            </a:r>
          </a:p>
          <a:p>
            <a:endParaRPr lang="en-US" sz="2400" b="1" dirty="0"/>
          </a:p>
          <a:p>
            <a:r>
              <a:rPr lang="en-US" sz="2400" b="1" dirty="0"/>
              <a:t>Most units in CP2K are atomic units, with a few exceptions: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CUTOFF </a:t>
            </a:r>
            <a:r>
              <a:rPr lang="en-US" sz="2400" dirty="0">
                <a:sym typeface="Wingdings" pitchFamily="2" charset="2"/>
              </a:rPr>
              <a:t> Ry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ym typeface="Wingdings" pitchFamily="2" charset="2"/>
              </a:rPr>
              <a:t>Atomic Coordinates  </a:t>
            </a:r>
            <a:r>
              <a:rPr lang="en-US" sz="2400" dirty="0" err="1">
                <a:sym typeface="Wingdings" pitchFamily="2" charset="2"/>
              </a:rPr>
              <a:t>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447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CP2K Main Sections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D98297-3AED-1676-C186-81D67F4DA541}"/>
              </a:ext>
            </a:extLst>
          </p:cNvPr>
          <p:cNvSpPr txBox="1"/>
          <p:nvPr/>
        </p:nvSpPr>
        <p:spPr>
          <a:xfrm>
            <a:off x="2343986" y="917912"/>
            <a:ext cx="8025210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&amp;GLOBAL	</a:t>
            </a:r>
            <a:r>
              <a:rPr lang="en-US" sz="2000" dirty="0">
                <a:solidFill>
                  <a:srgbClr val="00B0F0"/>
                </a:solidFill>
              </a:rPr>
              <a:t>! Controls Basic Job Settings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/>
              <a:t>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&amp;END GLOBAL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&amp;FORCE_EVAL	</a:t>
            </a:r>
            <a:r>
              <a:rPr lang="en-US" sz="2000" dirty="0">
                <a:solidFill>
                  <a:srgbClr val="00B0F0"/>
                </a:solidFill>
              </a:rPr>
              <a:t>! How to Calculate Forces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/>
              <a:t>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	&amp;SUBSYS	</a:t>
            </a:r>
            <a:r>
              <a:rPr lang="en-US" sz="2000" dirty="0">
                <a:solidFill>
                  <a:srgbClr val="00B0F0"/>
                </a:solidFill>
              </a:rPr>
              <a:t>! Atom Coordinates And Cell Info</a:t>
            </a:r>
          </a:p>
          <a:p>
            <a:r>
              <a:rPr lang="en-US" sz="2000" dirty="0">
                <a:solidFill>
                  <a:srgbClr val="00B0F0"/>
                </a:solidFill>
              </a:rPr>
              <a:t>	</a:t>
            </a:r>
            <a:r>
              <a:rPr lang="en-US" sz="2000" dirty="0"/>
              <a:t>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	&amp;END SUBSYS </a:t>
            </a:r>
          </a:p>
          <a:p>
            <a:r>
              <a:rPr lang="en-US" sz="2000" dirty="0"/>
              <a:t>	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&amp;END FORCE_EVAL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&amp;MOTION	</a:t>
            </a:r>
            <a:r>
              <a:rPr lang="en-US" sz="2000" dirty="0">
                <a:solidFill>
                  <a:srgbClr val="00B0F0"/>
                </a:solidFill>
              </a:rPr>
              <a:t>! How the Atoms Move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/>
              <a:t>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&amp;END MOTION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&amp;VIBRATIONAL_ANALYSIS	</a:t>
            </a:r>
            <a:r>
              <a:rPr lang="en-US" sz="2000" dirty="0">
                <a:solidFill>
                  <a:srgbClr val="00B0F0"/>
                </a:solidFill>
              </a:rPr>
              <a:t>! Normal Mode and Phonon Analysis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/>
              <a:t>…</a:t>
            </a:r>
          </a:p>
          <a:p>
            <a:r>
              <a:rPr lang="en-US" sz="2000" dirty="0">
                <a:solidFill>
                  <a:srgbClr val="00B050"/>
                </a:solidFill>
              </a:rPr>
              <a:t>&amp;END VIBRATIONAL_ANALYSIS</a:t>
            </a:r>
          </a:p>
        </p:txBody>
      </p:sp>
    </p:spTree>
    <p:extLst>
      <p:ext uri="{BB962C8B-B14F-4D97-AF65-F5344CB8AC3E}">
        <p14:creationId xmlns:p14="http://schemas.microsoft.com/office/powerpoint/2010/main" val="25524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F86EC-B1C2-5FAE-EB59-0D22880D9CDE}"/>
              </a:ext>
            </a:extLst>
          </p:cNvPr>
          <p:cNvSpPr txBox="1"/>
          <p:nvPr/>
        </p:nvSpPr>
        <p:spPr>
          <a:xfrm>
            <a:off x="404553" y="1067132"/>
            <a:ext cx="435247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DFT</a:t>
            </a:r>
          </a:p>
          <a:p>
            <a:r>
              <a:rPr lang="en-US" i="1" dirty="0"/>
              <a:t>XC Functional: </a:t>
            </a:r>
            <a:r>
              <a:rPr lang="en-US" dirty="0"/>
              <a:t>PBE</a:t>
            </a:r>
            <a:endParaRPr lang="en-US" i="1" dirty="0"/>
          </a:p>
          <a:p>
            <a:r>
              <a:rPr lang="en-US" i="1" dirty="0"/>
              <a:t>Basis Set: </a:t>
            </a:r>
            <a:r>
              <a:rPr lang="en-US" dirty="0"/>
              <a:t>DZVP-MOLOPT-SR</a:t>
            </a:r>
          </a:p>
          <a:p>
            <a:r>
              <a:rPr lang="en-US" i="1" dirty="0"/>
              <a:t>PW Cutoff: </a:t>
            </a:r>
            <a:r>
              <a:rPr lang="en-US" dirty="0"/>
              <a:t>450 Ry</a:t>
            </a:r>
          </a:p>
          <a:p>
            <a:r>
              <a:rPr lang="en-US" dirty="0"/>
              <a:t>Pseudopotential: GTH</a:t>
            </a:r>
          </a:p>
          <a:p>
            <a:r>
              <a:rPr lang="en-US" dirty="0"/>
              <a:t>S</a:t>
            </a:r>
            <a:r>
              <a:rPr lang="en-US" i="1" dirty="0"/>
              <a:t>CF Convergence: </a:t>
            </a:r>
            <a:r>
              <a:rPr lang="en-US" dirty="0"/>
              <a:t>10</a:t>
            </a:r>
            <a:r>
              <a:rPr lang="en-US" baseline="30000" dirty="0"/>
              <a:t>-5</a:t>
            </a:r>
          </a:p>
          <a:p>
            <a:r>
              <a:rPr lang="en-US" i="1" dirty="0"/>
              <a:t>K-Points: </a:t>
            </a:r>
            <a:r>
              <a:rPr lang="en-US" dirty="0"/>
              <a:t>1x1x1 M.P.</a:t>
            </a:r>
          </a:p>
          <a:p>
            <a:r>
              <a:rPr lang="en-US" i="1" dirty="0"/>
              <a:t>Spin: </a:t>
            </a:r>
            <a:r>
              <a:rPr lang="en-US" dirty="0"/>
              <a:t>Restricted</a:t>
            </a:r>
          </a:p>
          <a:p>
            <a:endParaRPr lang="en-US" dirty="0"/>
          </a:p>
          <a:p>
            <a:r>
              <a:rPr lang="en-US" b="1" u="sng" dirty="0"/>
              <a:t>System</a:t>
            </a:r>
          </a:p>
          <a:p>
            <a:r>
              <a:rPr lang="en-US" dirty="0"/>
              <a:t>1 H</a:t>
            </a:r>
            <a:r>
              <a:rPr lang="en-US" baseline="-25000" dirty="0"/>
              <a:t>2</a:t>
            </a:r>
            <a:r>
              <a:rPr lang="en-US" dirty="0"/>
              <a:t> Molecule</a:t>
            </a:r>
          </a:p>
          <a:p>
            <a:r>
              <a:rPr lang="en-US" dirty="0"/>
              <a:t>8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Å</a:t>
            </a:r>
            <a:r>
              <a:rPr lang="en-US" dirty="0"/>
              <a:t> x 8 </a:t>
            </a:r>
            <a:r>
              <a:rPr lang="en-US" dirty="0" err="1">
                <a:sym typeface="Wingdings" pitchFamily="2" charset="2"/>
              </a:rPr>
              <a:t>Å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x 8 </a:t>
            </a:r>
            <a:r>
              <a:rPr lang="en-US" dirty="0" err="1">
                <a:sym typeface="Wingdings" pitchFamily="2" charset="2"/>
              </a:rPr>
              <a:t>Å</a:t>
            </a:r>
            <a:r>
              <a:rPr lang="en-US" dirty="0">
                <a:sym typeface="Wingdings" pitchFamily="2" charset="2"/>
              </a:rPr>
              <a:t> Cubic Cell</a:t>
            </a:r>
          </a:p>
          <a:p>
            <a:r>
              <a:rPr lang="en-US" dirty="0">
                <a:sym typeface="Wingdings" pitchFamily="2" charset="2"/>
              </a:rPr>
              <a:t>Geo. Opt. With atoms starting 1 </a:t>
            </a:r>
            <a:r>
              <a:rPr lang="en-US" dirty="0" err="1">
                <a:sym typeface="Wingdings" pitchFamily="2" charset="2"/>
              </a:rPr>
              <a:t>Å</a:t>
            </a:r>
            <a:r>
              <a:rPr lang="en-US" dirty="0">
                <a:sym typeface="Wingdings" pitchFamily="2" charset="2"/>
              </a:rPr>
              <a:t> apart</a:t>
            </a:r>
          </a:p>
          <a:p>
            <a:endParaRPr lang="en-US" dirty="0"/>
          </a:p>
          <a:p>
            <a:r>
              <a:rPr lang="en-US" b="1" u="sng" dirty="0"/>
              <a:t>Computer</a:t>
            </a:r>
          </a:p>
          <a:p>
            <a:r>
              <a:rPr lang="en-US" i="1" dirty="0"/>
              <a:t>OMP Threads:</a:t>
            </a:r>
            <a:r>
              <a:rPr lang="en-US" dirty="0"/>
              <a:t> 4</a:t>
            </a:r>
          </a:p>
          <a:p>
            <a:r>
              <a:rPr lang="en-US" i="1" dirty="0"/>
              <a:t>Processor: </a:t>
            </a:r>
            <a:r>
              <a:rPr lang="en-US" dirty="0"/>
              <a:t>3.2 GHz 8-Core Intel Xeon W</a:t>
            </a:r>
          </a:p>
          <a:p>
            <a:r>
              <a:rPr lang="en-US" i="1" dirty="0"/>
              <a:t>Time: </a:t>
            </a:r>
            <a:r>
              <a:rPr lang="en-US" dirty="0"/>
              <a:t>35.5 seconds</a:t>
            </a:r>
            <a:endParaRPr lang="en-US" i="1" dirty="0"/>
          </a:p>
          <a:p>
            <a:endParaRPr lang="en-US" i="1" dirty="0"/>
          </a:p>
          <a:p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64585-3937-F628-80A0-2598B6A9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98" y="2521829"/>
            <a:ext cx="6096149" cy="178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BE3C4-2A16-13BE-35F7-31106867A3F1}"/>
              </a:ext>
            </a:extLst>
          </p:cNvPr>
          <p:cNvSpPr txBox="1"/>
          <p:nvPr/>
        </p:nvSpPr>
        <p:spPr>
          <a:xfrm>
            <a:off x="7434975" y="197167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Directory Contents</a:t>
            </a:r>
          </a:p>
        </p:txBody>
      </p:sp>
    </p:spTree>
    <p:extLst>
      <p:ext uri="{BB962C8B-B14F-4D97-AF65-F5344CB8AC3E}">
        <p14:creationId xmlns:p14="http://schemas.microsoft.com/office/powerpoint/2010/main" val="199001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83127" y="78514"/>
            <a:ext cx="1219199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H</a:t>
            </a:r>
            <a:r>
              <a:rPr lang="en-US" sz="3000" b="1" baseline="-25000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2</a:t>
            </a:r>
            <a:r>
              <a:rPr lang="en-US" sz="3000" b="1" dirty="0">
                <a:solidFill>
                  <a:srgbClr val="002060"/>
                </a:solidFill>
                <a:latin typeface="Arial"/>
                <a:ea typeface="Times New Roman" charset="0"/>
                <a:cs typeface="Arial"/>
              </a:rPr>
              <a:t> Geometry Optimization</a:t>
            </a:r>
            <a:endParaRPr lang="en-US" sz="3000" b="1" dirty="0">
              <a:solidFill>
                <a:srgbClr val="002060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04888"/>
            <a:ext cx="12192000" cy="9135"/>
          </a:xfrm>
          <a:prstGeom prst="line">
            <a:avLst/>
          </a:prstGeom>
          <a:ln w="50800">
            <a:solidFill>
              <a:srgbClr val="5D1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AD7EDD7-B3A8-53E6-CC84-D05DB714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" y="986399"/>
            <a:ext cx="3172325" cy="5706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A746D7-0B1B-A291-8568-279C0979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90" y="986399"/>
            <a:ext cx="3262220" cy="5679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28ECF-E54A-697B-D5BD-CB391BDCF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581" y="986399"/>
            <a:ext cx="3262219" cy="56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</TotalTime>
  <Words>1436</Words>
  <Application>Microsoft Macintosh PowerPoint</Application>
  <PresentationFormat>Widescreen</PresentationFormat>
  <Paragraphs>292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Wilson, Woody</dc:creator>
  <cp:lastModifiedBy>Wilson, Woody</cp:lastModifiedBy>
  <cp:revision>22</cp:revision>
  <dcterms:created xsi:type="dcterms:W3CDTF">2022-03-21T21:23:05Z</dcterms:created>
  <dcterms:modified xsi:type="dcterms:W3CDTF">2025-05-06T15:10:14Z</dcterms:modified>
</cp:coreProperties>
</file>